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rial Bold" charset="1" panose="020B0704020202020204"/>
      <p:regular r:id="rId37"/>
    </p:embeddedFont>
    <p:embeddedFont>
      <p:font typeface="Arial" charset="1" panose="020B0604020202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canva.com/design/DAG4xmd7C5I/4TMA5qSoOeNND0XtnnnM2A/edit" TargetMode="External" Type="http://schemas.openxmlformats.org/officeDocument/2006/relationships/hyperlink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10.png" Type="http://schemas.openxmlformats.org/officeDocument/2006/relationships/image"/><Relationship Id="rId4" Target="https://www.canva.com/design/DAG4xmd7C5I/4TMA5qSoOeNND0XtnnnM2A/edit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https://github.com/whynotsw-camp/wh07-3rd-Fetpal" TargetMode="External" Type="http://schemas.openxmlformats.org/officeDocument/2006/relationships/hyperlink"/><Relationship Id="rId12" Target="https://github.com/whynotsw-camp/wh07-3rd-Fetpal" TargetMode="External" Type="http://schemas.openxmlformats.org/officeDocument/2006/relationships/hyperlink"/><Relationship Id="rId13" Target="https://github.com/whynotsw-camp/wh07-3rd-Fetpal/tree/10_(%EB%B6%80%EB%A1%9D)Supabase-BaaS%EA%B0%80%EC%9D%B4%EB%93%9C" TargetMode="External" Type="http://schemas.openxmlformats.org/officeDocument/2006/relationships/hyperlink"/><Relationship Id="rId14" Target="https://github.com/whynotsw-camp/wh07-3rd-Fetpal/tree/10_(%EB%B6%80%EB%A1%9D)Supabase-BaaS%EA%B0%80%EC%9D%B4%EB%93%9C" TargetMode="External" Type="http://schemas.openxmlformats.org/officeDocument/2006/relationships/hyperlink"/><Relationship Id="rId15" Target="https://github.com/whynotsw-camp/wh07-3rd-Fetpal/tree/07_YOLO%EB%AA%A8%EB%8D%B8%EC%A0%95%EC%9D%98%EC%84%9C" TargetMode="External" Type="http://schemas.openxmlformats.org/officeDocument/2006/relationships/hyperlink"/><Relationship Id="rId16" Target="https://github.com/whynotsw-camp/wh07-3rd-Fetpal/tree/09_%EC%84%9C%EB%B9%84%EC%8A%A4%EC%84%B1%EB%8A%A5%ED%8F%89%EA%B0%80%EA%B2%B0%EA%B3%BC%EC%84%9C" TargetMode="External" Type="http://schemas.openxmlformats.org/officeDocument/2006/relationships/hyperlink"/><Relationship Id="rId17" Target="https://github.com/whynotsw-camp/wh07-3rd-Fetpal/tree/08_RAG-LLM%EC%8B%9C%EC%8A%A4%ED%85%9C%EC%A0%95%EC%9D%98%EC%84%9C" TargetMode="External" Type="http://schemas.openxmlformats.org/officeDocument/2006/relationships/hyperlink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https://github.com/whynotsw-camp/wh07-3rd-Fetpal/blob/main/docs/06_%EC%9A%94%EA%B5%AC%EC%82%AC%ED%95%AD_%EC%A0%95%EC%9D%98%EC%84%9C.md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https://github.com/whynotsw-camp/wh07-3rd-Fetpal/blob/main/docs/06_%EC%9A%94%EA%B5%AC%EC%82%AC%ED%95%AD_%EC%A0%95%EC%9D%98%EC%84%9C.md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pn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10.png" Type="http://schemas.openxmlformats.org/officeDocument/2006/relationships/image"/><Relationship Id="rId4" Target="https://www.canva.com/design/DAG4xmd7C5I/4TMA5qSoOeNND0XtnnnM2A/edit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6.jpe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https://www.canva.com/design/DAG4xmd7C5I/4TMA5qSoOeNND0XtnnnM2A/edi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https://www.canva.com/design/DAG4xmd7C5I/4TMA5qSoOeNND0XtnnnM2A/edit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youtube.com/watch?v=X8i-kZJ4lzc&amp;t=4s" TargetMode="External" Type="http://schemas.openxmlformats.org/officeDocument/2006/relationships/hyperlink"/><Relationship Id="rId11" Target="https://youtu.be/TvTK6oGFl6Y" TargetMode="External" Type="http://schemas.openxmlformats.org/officeDocument/2006/relationships/hyperlink"/><Relationship Id="rId12" Target="https://youtu.be/TvTK6oGFl6Y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https://www.youtube.com/watch?v=X8i-kZJ4lzc&amp;t=4s" TargetMode="External" Type="http://schemas.openxmlformats.org/officeDocument/2006/relationships/hyperlink"/><Relationship Id="rId9" Target="https://www.youtube.com/watch?v=X8i-kZJ4lzc&amp;t=4s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0554" y="-8022154"/>
            <a:ext cx="14953468" cy="17430840"/>
            <a:chOff x="0" y="0"/>
            <a:chExt cx="19937957" cy="23241120"/>
          </a:xfrm>
        </p:grpSpPr>
        <p:grpSp>
          <p:nvGrpSpPr>
            <p:cNvPr name="Group 3" id="3"/>
            <p:cNvGrpSpPr/>
            <p:nvPr/>
          </p:nvGrpSpPr>
          <p:grpSpPr>
            <a:xfrm rot="7458190">
              <a:off x="1396090" y="5098220"/>
              <a:ext cx="18030338" cy="10764265"/>
              <a:chOff x="0" y="0"/>
              <a:chExt cx="1466791" cy="87568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66791" cy="875687"/>
              </a:xfrm>
              <a:custGeom>
                <a:avLst/>
                <a:gdLst/>
                <a:ahLst/>
                <a:cxnLst/>
                <a:rect r="r" b="b" t="t" l="l"/>
                <a:pathLst>
                  <a:path h="875687" w="1466791">
                    <a:moveTo>
                      <a:pt x="0" y="0"/>
                    </a:moveTo>
                    <a:lnTo>
                      <a:pt x="1466791" y="0"/>
                    </a:lnTo>
                    <a:lnTo>
                      <a:pt x="1466791" y="875687"/>
                    </a:lnTo>
                    <a:lnTo>
                      <a:pt x="0" y="875687"/>
                    </a:lnTo>
                    <a:close/>
                  </a:path>
                </a:pathLst>
              </a:custGeom>
              <a:solidFill>
                <a:srgbClr val="6E5D4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42875"/>
                <a:ext cx="1466791" cy="1018562"/>
              </a:xfrm>
              <a:prstGeom prst="rect">
                <a:avLst/>
              </a:prstGeom>
            </p:spPr>
            <p:txBody>
              <a:bodyPr anchor="ctr" rtlCol="false" tIns="123349" lIns="123349" bIns="123349" rIns="123349"/>
              <a:lstStyle/>
              <a:p>
                <a:pPr algn="ctr" marL="0" indent="0" lvl="0">
                  <a:lnSpc>
                    <a:spcPts val="96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5400000">
              <a:off x="-22" y="12470376"/>
              <a:ext cx="10770765" cy="10770722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644875" y="13414124"/>
              <a:ext cx="9182100" cy="918210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4425" y="4764721"/>
            <a:ext cx="3376599" cy="3376599"/>
          </a:xfrm>
          <a:custGeom>
            <a:avLst/>
            <a:gdLst/>
            <a:ahLst/>
            <a:cxnLst/>
            <a:rect r="r" b="b" t="t" l="l"/>
            <a:pathLst>
              <a:path h="3376599" w="3376599">
                <a:moveTo>
                  <a:pt x="0" y="0"/>
                </a:moveTo>
                <a:lnTo>
                  <a:pt x="3376599" y="0"/>
                </a:lnTo>
                <a:lnTo>
                  <a:pt x="3376599" y="3376599"/>
                </a:lnTo>
                <a:lnTo>
                  <a:pt x="0" y="3376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9075" y="1980362"/>
            <a:ext cx="9301479" cy="2569213"/>
            <a:chOff x="0" y="0"/>
            <a:chExt cx="12401972" cy="34256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8575"/>
              <a:ext cx="12401972" cy="2494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50"/>
                </a:lnSpc>
              </a:pPr>
              <a:r>
                <a:rPr lang="en-US" sz="6500" spc="-162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AI 기반 </a:t>
              </a:r>
            </a:p>
            <a:p>
              <a:pPr algn="l" marL="0" indent="0" lvl="0">
                <a:lnSpc>
                  <a:spcPts val="7150"/>
                </a:lnSpc>
              </a:pPr>
              <a:r>
                <a:rPr lang="en-US" b="true" sz="6500" spc="-162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   </a:t>
              </a:r>
              <a:r>
                <a:rPr lang="en-US" b="true" sz="6500" spc="-162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반려동물 케어 플랫폼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790617"/>
              <a:ext cx="10713374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37978" y="6540986"/>
            <a:ext cx="124442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이유석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92076" y="6037731"/>
            <a:ext cx="336868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발표 및 프로젝트 개발자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0" r="-1672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3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13118" t="0" r="-1311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4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24615" r="0" b="-978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1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198" r="0" b="-1619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2-3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7200" r="0" b="-1720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4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198" r="0" b="-1619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5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06" r="0" b="-1204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6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4641" r="0" b="-1464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1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532" r="0" b="-1653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310" r="0" b="-1217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058190">
            <a:off x="-8315153" y="-2517302"/>
            <a:ext cx="13610886" cy="8302196"/>
            <a:chOff x="0" y="0"/>
            <a:chExt cx="1476351" cy="900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6351" cy="900526"/>
            </a:xfrm>
            <a:custGeom>
              <a:avLst/>
              <a:gdLst/>
              <a:ahLst/>
              <a:cxnLst/>
              <a:rect r="r" b="b" t="t" l="l"/>
              <a:pathLst>
                <a:path h="900526" w="1476351">
                  <a:moveTo>
                    <a:pt x="0" y="0"/>
                  </a:moveTo>
                  <a:lnTo>
                    <a:pt x="1476351" y="0"/>
                  </a:lnTo>
                  <a:lnTo>
                    <a:pt x="1476351" y="900526"/>
                  </a:lnTo>
                  <a:lnTo>
                    <a:pt x="0" y="900526"/>
                  </a:lnTo>
                  <a:close/>
                </a:path>
              </a:pathLst>
            </a:custGeom>
            <a:solidFill>
              <a:srgbClr val="6E5D4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0"/>
              <a:ext cx="1476351" cy="1091026"/>
            </a:xfrm>
            <a:prstGeom prst="rect">
              <a:avLst/>
            </a:prstGeom>
          </p:spPr>
          <p:txBody>
            <a:bodyPr anchor="ctr" rtlCol="false" tIns="123349" lIns="123349" bIns="123349" rIns="123349"/>
            <a:lstStyle/>
            <a:p>
              <a:pPr algn="ctr" marL="0" indent="0" lvl="0">
                <a:lnSpc>
                  <a:spcPts val="11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072" y="1318054"/>
            <a:ext cx="8302229" cy="8302196"/>
            <a:chOff x="0" y="0"/>
            <a:chExt cx="11069639" cy="11069594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11069639" cy="11069594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943769" y="943747"/>
              <a:ext cx="9182100" cy="918210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8907925" y="2729228"/>
            <a:ext cx="651500" cy="651500"/>
            <a:chOff x="0" y="0"/>
            <a:chExt cx="868667" cy="868667"/>
          </a:xfrm>
        </p:grpSpPr>
        <p:sp>
          <p:nvSpPr>
            <p:cNvPr name="Freeform 11" id="11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3"/>
                </a:lnSpc>
              </a:pPr>
              <a:r>
                <a:rPr lang="en-US" b="true" sz="222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702301" y="2678969"/>
            <a:ext cx="7322259" cy="367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문제 인식 (상황 / 데이터)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 (시연영상)</a:t>
            </a:r>
          </a:p>
          <a:p>
            <a:pPr algn="just">
              <a:lnSpc>
                <a:spcPts val="5246"/>
              </a:lnSpc>
              <a:spcBef>
                <a:spcPct val="0"/>
              </a:spcBef>
            </a:pPr>
            <a:r>
              <a:rPr lang="en-US" sz="4035" spc="-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아키텍처 &amp; 기술스택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계획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07925" y="5697180"/>
            <a:ext cx="651500" cy="651500"/>
            <a:chOff x="0" y="0"/>
            <a:chExt cx="868667" cy="868667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05570" y="6735712"/>
            <a:ext cx="651500" cy="651500"/>
            <a:chOff x="0" y="0"/>
            <a:chExt cx="868667" cy="868667"/>
          </a:xfrm>
        </p:grpSpPr>
        <p:sp>
          <p:nvSpPr>
            <p:cNvPr name="Freeform 18" id="18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07925" y="3447404"/>
            <a:ext cx="651500" cy="651500"/>
            <a:chOff x="0" y="0"/>
            <a:chExt cx="868667" cy="868667"/>
          </a:xfrm>
        </p:grpSpPr>
        <p:sp>
          <p:nvSpPr>
            <p:cNvPr name="Freeform 21" id="21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07925" y="4213204"/>
            <a:ext cx="651500" cy="651500"/>
            <a:chOff x="0" y="0"/>
            <a:chExt cx="868667" cy="868667"/>
          </a:xfrm>
        </p:grpSpPr>
        <p:sp>
          <p:nvSpPr>
            <p:cNvPr name="Freeform 24" id="24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07925" y="4979004"/>
            <a:ext cx="651500" cy="651500"/>
            <a:chOff x="0" y="0"/>
            <a:chExt cx="868667" cy="868667"/>
          </a:xfrm>
        </p:grpSpPr>
        <p:sp>
          <p:nvSpPr>
            <p:cNvPr name="Freeform 27" id="27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907925" y="7476426"/>
            <a:ext cx="651500" cy="651500"/>
            <a:chOff x="0" y="0"/>
            <a:chExt cx="868667" cy="868667"/>
          </a:xfrm>
        </p:grpSpPr>
        <p:sp>
          <p:nvSpPr>
            <p:cNvPr name="Freeform 30" id="30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07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07925" y="8217139"/>
            <a:ext cx="651500" cy="651500"/>
            <a:chOff x="0" y="0"/>
            <a:chExt cx="868667" cy="868667"/>
          </a:xfrm>
        </p:grpSpPr>
        <p:sp>
          <p:nvSpPr>
            <p:cNvPr name="Freeform 33" id="33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3"/>
                </a:lnSpc>
              </a:pPr>
              <a:r>
                <a:rPr lang="en-US" b="true" sz="222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08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811546" y="1334734"/>
            <a:ext cx="2203670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 spc="-174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목차</a:t>
            </a:r>
          </a:p>
        </p:txBody>
      </p:sp>
      <p:sp>
        <p:nvSpPr>
          <p:cNvPr name="Freeform 37" id="37">
            <a:hlinkClick r:id="rId10" tooltip="https://www.canva.com/design/DAG4xmd7C5I/4TMA5qSoOeNND0XtnnnM2A/edit"/>
          </p:cNvPr>
          <p:cNvSpPr/>
          <p:nvPr/>
        </p:nvSpPr>
        <p:spPr>
          <a:xfrm flipH="false" flipV="false" rot="0">
            <a:off x="8499927" y="1049374"/>
            <a:ext cx="1311619" cy="1554970"/>
          </a:xfrm>
          <a:custGeom>
            <a:avLst/>
            <a:gdLst/>
            <a:ahLst/>
            <a:cxnLst/>
            <a:rect r="r" b="b" t="t" l="l"/>
            <a:pathLst>
              <a:path h="1554970" w="1311619">
                <a:moveTo>
                  <a:pt x="0" y="0"/>
                </a:moveTo>
                <a:lnTo>
                  <a:pt x="1311619" y="0"/>
                </a:lnTo>
                <a:lnTo>
                  <a:pt x="1311619" y="1554970"/>
                </a:lnTo>
                <a:lnTo>
                  <a:pt x="0" y="15549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307" t="-76" r="-13307" b="-5036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9690421" y="6648928"/>
            <a:ext cx="6653379" cy="222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회고 </a:t>
            </a:r>
          </a:p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질의응답 &amp; 감사 인사</a:t>
            </a:r>
          </a:p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584043" y="2727954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584043" y="4327309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p.6-19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584043" y="6734438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584043" y="8365089"/>
            <a:ext cx="881032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p.24-31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584043" y="5114925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84043" y="5845130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4425" y="306016"/>
            <a:ext cx="962116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 아키텍쳐 &amp; 기술스택</a:t>
            </a:r>
          </a:p>
        </p:txBody>
      </p:sp>
      <p:sp>
        <p:nvSpPr>
          <p:cNvPr name="Freeform 4" id="4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3429" y="1361439"/>
            <a:ext cx="16896488" cy="8104676"/>
          </a:xfrm>
          <a:custGeom>
            <a:avLst/>
            <a:gdLst/>
            <a:ahLst/>
            <a:cxnLst/>
            <a:rect r="r" b="b" t="t" l="l"/>
            <a:pathLst>
              <a:path h="8104676" w="16896488">
                <a:moveTo>
                  <a:pt x="0" y="0"/>
                </a:moveTo>
                <a:lnTo>
                  <a:pt x="16896488" y="0"/>
                </a:lnTo>
                <a:lnTo>
                  <a:pt x="16896488" y="8104677"/>
                </a:lnTo>
                <a:lnTo>
                  <a:pt x="0" y="8104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3445" y="871221"/>
            <a:ext cx="5245855" cy="4159014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1654" y="0"/>
                  </a:moveTo>
                  <a:lnTo>
                    <a:pt x="569604" y="0"/>
                  </a:lnTo>
                  <a:cubicBezTo>
                    <a:pt x="598132" y="0"/>
                    <a:pt x="621258" y="23126"/>
                    <a:pt x="621258" y="51654"/>
                  </a:cubicBezTo>
                  <a:lnTo>
                    <a:pt x="621258" y="440891"/>
                  </a:lnTo>
                  <a:cubicBezTo>
                    <a:pt x="621258" y="469419"/>
                    <a:pt x="598132" y="492545"/>
                    <a:pt x="569604" y="492545"/>
                  </a:cubicBezTo>
                  <a:lnTo>
                    <a:pt x="51654" y="492545"/>
                  </a:lnTo>
                  <a:cubicBezTo>
                    <a:pt x="23126" y="492545"/>
                    <a:pt x="0" y="469419"/>
                    <a:pt x="0" y="440891"/>
                  </a:cubicBezTo>
                  <a:lnTo>
                    <a:pt x="0" y="51654"/>
                  </a:lnTo>
                  <a:cubicBezTo>
                    <a:pt x="0" y="23126"/>
                    <a:pt x="23126" y="0"/>
                    <a:pt x="5165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808" r="0" b="-732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13445" y="5320556"/>
            <a:ext cx="5243559" cy="4157194"/>
            <a:chOff x="0" y="0"/>
            <a:chExt cx="621258" cy="4925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1676" y="0"/>
                  </a:moveTo>
                  <a:lnTo>
                    <a:pt x="569582" y="0"/>
                  </a:lnTo>
                  <a:cubicBezTo>
                    <a:pt x="598122" y="0"/>
                    <a:pt x="621258" y="23136"/>
                    <a:pt x="621258" y="51676"/>
                  </a:cubicBezTo>
                  <a:lnTo>
                    <a:pt x="621258" y="440869"/>
                  </a:lnTo>
                  <a:cubicBezTo>
                    <a:pt x="621258" y="454574"/>
                    <a:pt x="615813" y="467718"/>
                    <a:pt x="606122" y="477409"/>
                  </a:cubicBezTo>
                  <a:cubicBezTo>
                    <a:pt x="596431" y="487101"/>
                    <a:pt x="583287" y="492545"/>
                    <a:pt x="569582" y="492545"/>
                  </a:cubicBezTo>
                  <a:lnTo>
                    <a:pt x="51676" y="492545"/>
                  </a:lnTo>
                  <a:cubicBezTo>
                    <a:pt x="37971" y="492545"/>
                    <a:pt x="24827" y="487101"/>
                    <a:pt x="15136" y="477409"/>
                  </a:cubicBezTo>
                  <a:cubicBezTo>
                    <a:pt x="5444" y="467718"/>
                    <a:pt x="0" y="454574"/>
                    <a:pt x="0" y="440869"/>
                  </a:cubicBezTo>
                  <a:lnTo>
                    <a:pt x="0" y="51676"/>
                  </a:lnTo>
                  <a:cubicBezTo>
                    <a:pt x="0" y="37971"/>
                    <a:pt x="5444" y="24827"/>
                    <a:pt x="15136" y="15136"/>
                  </a:cubicBezTo>
                  <a:cubicBezTo>
                    <a:pt x="24827" y="5444"/>
                    <a:pt x="37971" y="0"/>
                    <a:pt x="51676" y="0"/>
                  </a:cubicBezTo>
                  <a:close/>
                </a:path>
              </a:pathLst>
            </a:custGeom>
            <a:blipFill>
              <a:blip r:embed="rId3"/>
              <a:stretch>
                <a:fillRect l="-9610" t="0" r="-961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3429" y="306016"/>
            <a:ext cx="8010571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향후 계획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33429" y="1028700"/>
            <a:ext cx="11589635" cy="8449050"/>
            <a:chOff x="0" y="0"/>
            <a:chExt cx="15452846" cy="112654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68964"/>
              <a:ext cx="15452846" cy="10296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1. 모바일 앱 출시 (Mobil</a:t>
              </a: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 App Launch)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사용자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접근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성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확대를 위한 React Native 기반 모바일 버전 개발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모바일 환경에 최적화된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AI 모델 경량화 및 적용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2. AI 모델 지속 개선 (Continuous AI Enhancement)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RAG-LLM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: 커뮤니티 실제 경험담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데이터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추가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확보 및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학습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YOLO/OpenCV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: 행동 패턴(식사, 수면)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인식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및 이상 행동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감지 기능 확장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최신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반려동물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데이터를 활용한 지속적인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모델 재학습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및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성능 증강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3. 펫-IoT 생태계 통합 (Pet-IoT Ecosystem Integration)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스마트 펫 카메라, 자동 급식기 등 스마트 디바이스 연동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AI 분석 데이터를 기반으로 한 자동화된 펫 케어 솔루션 제공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4. 서비스 확장 및 수익화 (Service Expansion)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활동 연계 게이미피케이션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(포인트 적립) 시스템 도입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적립된 포인트를 활용한 펫샵, 동물병원 등 제휴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프리미엄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구독 서비스 연계</a:t>
              </a:r>
            </a:p>
            <a:p>
              <a:pPr algn="l" marL="0" indent="0" lvl="0">
                <a:lnSpc>
                  <a:spcPts val="368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15452846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Fetpal 2.0 버전은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429" y="2164397"/>
            <a:ext cx="7655846" cy="2334895"/>
            <a:chOff x="0" y="0"/>
            <a:chExt cx="10207795" cy="311319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94386"/>
              <a:ext cx="10207795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비전공자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의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첫 작품 완성까지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책임지고 가본 경험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서툴고 어설프지만 1개의 완성된 서비스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새로운 트랜드, 바이브 코딩의 적극 활용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LLM-RAG 시스템이 원하는 대로 작동한 순간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0207795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✅ Liked - 좋았던 것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4425" y="306016"/>
            <a:ext cx="16668866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b="true" sz="6500" spc="-16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4L 회고 </a:t>
            </a:r>
          </a:p>
        </p:txBody>
      </p:sp>
      <p:sp>
        <p:nvSpPr>
          <p:cNvPr name="Freeform 7" id="7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33429" y="5740082"/>
            <a:ext cx="7655846" cy="2334895"/>
            <a:chOff x="0" y="0"/>
            <a:chExt cx="10207795" cy="31131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94386"/>
              <a:ext cx="10207795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1인 작업의 한계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와 협업 경험 놓침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멘토링 기회 놓침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,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 다양한 관점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과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피드백 부족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AI 바이브 코딩 의존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Fetpal을 더욱 풍성하게 만들어 주지 못한 아쉬움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10207795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😔 Lacked - 아쉬운 것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2164397"/>
            <a:ext cx="8658295" cy="2334895"/>
            <a:chOff x="0" y="0"/>
            <a:chExt cx="11544393" cy="311319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94386"/>
              <a:ext cx="11544393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전체 사이클 경험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( 기획→개발→배포 )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문제 해결 과정 속 능력 성장, 전체 개발의 70% 디버깅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기술 스택 실전 활용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  next.js, React, BaaS, API, YOLO, OpenCV, CI/CD, Cloud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11544393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📚 Learned - 배운 것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5740082"/>
            <a:ext cx="8115300" cy="2334895"/>
            <a:chOff x="0" y="0"/>
            <a:chExt cx="10820400" cy="311319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94386"/>
              <a:ext cx="10820400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반려동물 × AI × IoT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융합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기술(스마트 펫케어 플랫폼)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개발 방식과 속도의 다름을 이해하는 개발자되기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다음에는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'함께 맞춰가는 법'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을 배우고 싶음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나에게 맞는 개발 방식 찾기 (기초를 탄탄히)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10820400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🌟 Longed For - 바라는 것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944544" y="593353"/>
            <a:ext cx="10398913" cy="36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0"/>
              </a:lnSpc>
            </a:pPr>
            <a:r>
              <a:rPr lang="en-US" sz="2500" spc="-62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130일의 배움과 성장 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79587" y="1028700"/>
            <a:ext cx="7479713" cy="1743083"/>
            <a:chOff x="0" y="0"/>
            <a:chExt cx="9972951" cy="23241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100"/>
              <a:ext cx="9972951" cy="150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결론 및</a:t>
              </a: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질의응답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5950"/>
              <a:ext cx="9972951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470904" y="-5630646"/>
            <a:ext cx="17313178" cy="14888946"/>
            <a:chOff x="0" y="0"/>
            <a:chExt cx="23084237" cy="19851928"/>
          </a:xfrm>
        </p:grpSpPr>
        <p:grpSp>
          <p:nvGrpSpPr>
            <p:cNvPr name="Group 6" id="6"/>
            <p:cNvGrpSpPr/>
            <p:nvPr/>
          </p:nvGrpSpPr>
          <p:grpSpPr>
            <a:xfrm rot="2058190">
              <a:off x="1504429" y="4052606"/>
              <a:ext cx="17717145" cy="10806879"/>
              <a:chOff x="0" y="0"/>
              <a:chExt cx="1476351" cy="9005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76351" cy="900526"/>
              </a:xfrm>
              <a:custGeom>
                <a:avLst/>
                <a:gdLst/>
                <a:ahLst/>
                <a:cxnLst/>
                <a:rect r="r" b="b" t="t" l="l"/>
                <a:pathLst>
                  <a:path h="900526" w="1476351">
                    <a:moveTo>
                      <a:pt x="0" y="0"/>
                    </a:moveTo>
                    <a:lnTo>
                      <a:pt x="1476351" y="0"/>
                    </a:lnTo>
                    <a:lnTo>
                      <a:pt x="1476351" y="900526"/>
                    </a:lnTo>
                    <a:lnTo>
                      <a:pt x="0" y="900526"/>
                    </a:lnTo>
                    <a:close/>
                  </a:path>
                </a:pathLst>
              </a:custGeom>
              <a:solidFill>
                <a:srgbClr val="6E5D4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42875"/>
                <a:ext cx="1476351" cy="1043401"/>
              </a:xfrm>
              <a:prstGeom prst="rect">
                <a:avLst/>
              </a:prstGeom>
            </p:spPr>
            <p:txBody>
              <a:bodyPr anchor="ctr" rtlCol="false" tIns="123349" lIns="123349" bIns="123349" rIns="123349"/>
              <a:lstStyle/>
              <a:p>
                <a:pPr algn="ctr" marL="0" indent="0" lvl="0">
                  <a:lnSpc>
                    <a:spcPts val="96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2277314" y="9045049"/>
              <a:ext cx="10806923" cy="10806879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198685" y="9966398"/>
              <a:ext cx="8964181" cy="896418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3" id="1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14789937" y="7267205"/>
            <a:ext cx="2057770" cy="2057770"/>
          </a:xfrm>
          <a:custGeom>
            <a:avLst/>
            <a:gdLst/>
            <a:ahLst/>
            <a:cxnLst/>
            <a:rect r="r" b="b" t="t" l="l"/>
            <a:pathLst>
              <a:path h="2057770" w="2057770">
                <a:moveTo>
                  <a:pt x="0" y="0"/>
                </a:moveTo>
                <a:lnTo>
                  <a:pt x="2057769" y="0"/>
                </a:lnTo>
                <a:lnTo>
                  <a:pt x="2057769" y="2057770"/>
                </a:lnTo>
                <a:lnTo>
                  <a:pt x="0" y="2057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227354" y="3498399"/>
            <a:ext cx="9766578" cy="6436176"/>
            <a:chOff x="0" y="0"/>
            <a:chExt cx="13022104" cy="858156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13022104" cy="7822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1"/>
                </a:lnSpc>
              </a:pPr>
              <a:r>
                <a:rPr lang="en-US" b="true" sz="3501" spc="-87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감사합니다. 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산재 이후 오랜 병원 생활로,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다시 시작할 수 있을지 막막했던 시간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저에게 새로운 가능성을 발견하게 기회를 주신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LG U+ why not SW 7기 관계자 여러분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끝까지 이끌어주신 강사님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진심으로 감사드립니다.</a:t>
              </a:r>
            </a:p>
            <a:p>
              <a:pPr algn="l">
                <a:lnSpc>
                  <a:spcPts val="3851"/>
                </a:lnSpc>
              </a:pPr>
            </a:p>
            <a:p>
              <a:pPr algn="l" marL="0" indent="0" lvl="0">
                <a:lnSpc>
                  <a:spcPts val="3851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085304"/>
              <a:ext cx="13022104" cy="496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7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1114425" y="1688150"/>
            <a:ext cx="2057770" cy="2057770"/>
          </a:xfrm>
          <a:custGeom>
            <a:avLst/>
            <a:gdLst/>
            <a:ahLst/>
            <a:cxnLst/>
            <a:rect r="r" b="b" t="t" l="l"/>
            <a:pathLst>
              <a:path h="2057770" w="2057770">
                <a:moveTo>
                  <a:pt x="0" y="0"/>
                </a:moveTo>
                <a:lnTo>
                  <a:pt x="2057770" y="0"/>
                </a:lnTo>
                <a:lnTo>
                  <a:pt x="2057770" y="2057769"/>
                </a:lnTo>
                <a:lnTo>
                  <a:pt x="0" y="205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2403" y="104238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19610" y="104238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22403" y="605253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9610" y="605253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234" y="6052531"/>
            <a:ext cx="3503033" cy="3503033"/>
          </a:xfrm>
          <a:custGeom>
            <a:avLst/>
            <a:gdLst/>
            <a:ahLst/>
            <a:cxnLst/>
            <a:rect r="r" b="b" t="t" l="l"/>
            <a:pathLst>
              <a:path h="3503033" w="3503033">
                <a:moveTo>
                  <a:pt x="0" y="0"/>
                </a:moveTo>
                <a:lnTo>
                  <a:pt x="3503033" y="0"/>
                </a:lnTo>
                <a:lnTo>
                  <a:pt x="3503033" y="3503032"/>
                </a:lnTo>
                <a:lnTo>
                  <a:pt x="0" y="3503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172195" y="2002836"/>
            <a:ext cx="2069794" cy="1743083"/>
            <a:chOff x="0" y="0"/>
            <a:chExt cx="2759725" cy="232411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2759725" cy="150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부록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05950"/>
              <a:ext cx="2759725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66750" y="3952757"/>
            <a:ext cx="5512001" cy="159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각 </a:t>
            </a: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제목에 링크를 추가해두었습니다.</a:t>
            </a:r>
          </a:p>
          <a:p>
            <a:pPr algn="ctr">
              <a:lnSpc>
                <a:spcPts val="1430"/>
              </a:lnSpc>
            </a:pPr>
          </a:p>
          <a:p>
            <a:pPr algn="ctr">
              <a:lnSpc>
                <a:spcPts val="1760"/>
              </a:lnSpc>
            </a:pPr>
          </a:p>
          <a:p>
            <a:pPr algn="ctr">
              <a:lnSpc>
                <a:spcPts val="3080"/>
              </a:lnSpc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1" tooltip="https://github.com/whynotsw-camp/wh07-3rd-Fetpal"/>
              </a:rPr>
              <a:t>LG U+ Why not SW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2" tooltip="https://github.com/whynotsw-camp/wh07-3rd-Fetpal"/>
              </a:rPr>
              <a:t>Fetpal Repo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4631" y="5401117"/>
            <a:ext cx="434458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3" tooltip="https://github.com/whynotsw-camp/wh07-3rd-Fetpal/tree/10_(%EB%B6%80%EB%A1%9D)Supabase-BaaS%EA%B0%80%EC%9D%B4%EB%93%9C"/>
              </a:rPr>
              <a:t>Supabase-BaaS</a:t>
            </a: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4" tooltip="https://github.com/whynotsw-camp/wh07-3rd-Fetpal/tree/10_(%EB%B6%80%EB%A1%9D)Supabase-BaaS%EA%B0%80%EC%9D%B4%EB%93%9C"/>
              </a:rPr>
              <a:t> 아키텍쳐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5503" y="412777"/>
            <a:ext cx="3168974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5" tooltip="https://github.com/whynotsw-camp/wh07-3rd-Fetpal/tree/07_YOLO%EB%AA%A8%EB%8D%B8%EC%A0%95%EC%9D%98%EC%84%9C"/>
              </a:rPr>
              <a:t>YOLO모델 정의서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08953" y="5401117"/>
            <a:ext cx="3542074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6" tooltip="https://github.com/whynotsw-camp/wh07-3rd-Fetpal/tree/09_%EC%84%9C%EB%B9%84%EC%8A%A4%EC%84%B1%EB%8A%A5%ED%8F%89%EA%B0%80%EA%B2%B0%EA%B3%BC%EC%84%9C"/>
              </a:rPr>
              <a:t>서비스성능평가결과서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6105" y="412777"/>
            <a:ext cx="3835261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7" tooltip="https://github.com/whynotsw-camp/wh07-3rd-Fetpal/tree/08_RAG-LLM%EC%8B%9C%EC%8A%A4%ED%85%9C%EC%A0%95%EC%9D%98%EC%84%9C"/>
              </a:rPr>
              <a:t>RAG-LLM시스템정의서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98302" y="66675"/>
            <a:ext cx="6714101" cy="10153650"/>
          </a:xfrm>
          <a:custGeom>
            <a:avLst/>
            <a:gdLst/>
            <a:ahLst/>
            <a:cxnLst/>
            <a:rect r="r" b="b" t="t" l="l"/>
            <a:pathLst>
              <a:path h="10153650" w="6714101">
                <a:moveTo>
                  <a:pt x="0" y="0"/>
                </a:moveTo>
                <a:lnTo>
                  <a:pt x="6714101" y="0"/>
                </a:lnTo>
                <a:lnTo>
                  <a:pt x="6714101" y="10153650"/>
                </a:lnTo>
                <a:lnTo>
                  <a:pt x="0" y="1015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323952"/>
            <a:ext cx="3934348" cy="3934348"/>
          </a:xfrm>
          <a:custGeom>
            <a:avLst/>
            <a:gdLst/>
            <a:ahLst/>
            <a:cxnLst/>
            <a:rect r="r" b="b" t="t" l="l"/>
            <a:pathLst>
              <a:path h="3934348" w="3934348">
                <a:moveTo>
                  <a:pt x="0" y="0"/>
                </a:moveTo>
                <a:lnTo>
                  <a:pt x="3934348" y="0"/>
                </a:lnTo>
                <a:lnTo>
                  <a:pt x="3934348" y="3934348"/>
                </a:lnTo>
                <a:lnTo>
                  <a:pt x="0" y="3934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3429" y="281295"/>
            <a:ext cx="625278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요구사항 정의서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075" y="3380621"/>
            <a:ext cx="6334088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2. 비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(Non-Functional Requirements)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568" y="1687075"/>
            <a:ext cx="5818124" cy="12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1. 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630"/>
              </a:lnSpc>
            </a:pPr>
            <a:r>
              <a:rPr lang="en-US" b="true" sz="3300" spc="-8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(Functional Requirements)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4736779"/>
            <a:ext cx="452831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sz="2800" spc="-70" u="sng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  <a:hlinkClick r:id="rId8" tooltip="https://github.com/whynotsw-camp/wh07-3rd-Fetpal/blob/main/docs/06_%EC%9A%94%EA%B5%AC%EC%82%AC%ED%95%AD_%EC%A0%95%EC%9D%98%EC%84%9C.md"/>
              </a:rPr>
              <a:t>요구사항정의서 세부내역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323952"/>
            <a:ext cx="3934348" cy="3934348"/>
          </a:xfrm>
          <a:custGeom>
            <a:avLst/>
            <a:gdLst/>
            <a:ahLst/>
            <a:cxnLst/>
            <a:rect r="r" b="b" t="t" l="l"/>
            <a:pathLst>
              <a:path h="3934348" w="3934348">
                <a:moveTo>
                  <a:pt x="0" y="0"/>
                </a:moveTo>
                <a:lnTo>
                  <a:pt x="3934348" y="0"/>
                </a:lnTo>
                <a:lnTo>
                  <a:pt x="3934348" y="3934348"/>
                </a:lnTo>
                <a:lnTo>
                  <a:pt x="0" y="3934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281295"/>
            <a:ext cx="625278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요구사항 정의서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62814" y="143962"/>
            <a:ext cx="11145866" cy="10018756"/>
          </a:xfrm>
          <a:custGeom>
            <a:avLst/>
            <a:gdLst/>
            <a:ahLst/>
            <a:cxnLst/>
            <a:rect r="r" b="b" t="t" l="l"/>
            <a:pathLst>
              <a:path h="10018756" w="11145866">
                <a:moveTo>
                  <a:pt x="0" y="0"/>
                </a:moveTo>
                <a:lnTo>
                  <a:pt x="11145866" y="0"/>
                </a:lnTo>
                <a:lnTo>
                  <a:pt x="11145866" y="10018756"/>
                </a:lnTo>
                <a:lnTo>
                  <a:pt x="0" y="10018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9075" y="3380621"/>
            <a:ext cx="6334088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2. 비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(Non-Functional Requirements)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568" y="1687075"/>
            <a:ext cx="5818124" cy="12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1. 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630"/>
              </a:lnSpc>
            </a:pPr>
            <a:r>
              <a:rPr lang="en-US" b="true" sz="3300" spc="-8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(Functional Requirements)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4736779"/>
            <a:ext cx="452831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sz="2800" spc="-70" u="sng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  <a:hlinkClick r:id="rId8" tooltip="https://github.com/whynotsw-camp/wh07-3rd-Fetpal/blob/main/docs/06_%EC%9A%94%EA%B5%AC%EC%82%AC%ED%95%AD_%EC%A0%95%EC%9D%98%EC%84%9C.md"/>
              </a:rPr>
              <a:t>요구사항정의서 세부내역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940" y="2055479"/>
            <a:ext cx="4953087" cy="3926902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4707" y="0"/>
                  </a:moveTo>
                  <a:lnTo>
                    <a:pt x="566551" y="0"/>
                  </a:lnTo>
                  <a:cubicBezTo>
                    <a:pt x="596765" y="0"/>
                    <a:pt x="621258" y="24493"/>
                    <a:pt x="621258" y="54707"/>
                  </a:cubicBezTo>
                  <a:lnTo>
                    <a:pt x="621258" y="437838"/>
                  </a:lnTo>
                  <a:cubicBezTo>
                    <a:pt x="621258" y="452347"/>
                    <a:pt x="615494" y="466262"/>
                    <a:pt x="605235" y="476522"/>
                  </a:cubicBezTo>
                  <a:cubicBezTo>
                    <a:pt x="594975" y="486781"/>
                    <a:pt x="581060" y="492545"/>
                    <a:pt x="566551" y="492545"/>
                  </a:cubicBezTo>
                  <a:lnTo>
                    <a:pt x="54707" y="492545"/>
                  </a:lnTo>
                  <a:cubicBezTo>
                    <a:pt x="24493" y="492545"/>
                    <a:pt x="0" y="468052"/>
                    <a:pt x="0" y="437838"/>
                  </a:cubicBezTo>
                  <a:lnTo>
                    <a:pt x="0" y="54707"/>
                  </a:lnTo>
                  <a:cubicBezTo>
                    <a:pt x="0" y="24493"/>
                    <a:pt x="24493" y="0"/>
                    <a:pt x="54707" y="0"/>
                  </a:cubicBezTo>
                  <a:close/>
                </a:path>
              </a:pathLst>
            </a:custGeom>
            <a:blipFill>
              <a:blip r:embed="rId2"/>
              <a:stretch>
                <a:fillRect l="-337" t="0" r="-33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7572" y="374014"/>
            <a:ext cx="12150869" cy="9204283"/>
          </a:xfrm>
          <a:custGeom>
            <a:avLst/>
            <a:gdLst/>
            <a:ahLst/>
            <a:cxnLst/>
            <a:rect r="r" b="b" t="t" l="l"/>
            <a:pathLst>
              <a:path h="9204283" w="12150869">
                <a:moveTo>
                  <a:pt x="0" y="0"/>
                </a:moveTo>
                <a:lnTo>
                  <a:pt x="12150869" y="0"/>
                </a:lnTo>
                <a:lnTo>
                  <a:pt x="12150869" y="9204284"/>
                </a:lnTo>
                <a:lnTo>
                  <a:pt x="0" y="920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3429" y="275048"/>
            <a:ext cx="5005206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시스템흐름도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54918" y="246473"/>
            <a:ext cx="12427806" cy="9802432"/>
          </a:xfrm>
          <a:custGeom>
            <a:avLst/>
            <a:gdLst/>
            <a:ahLst/>
            <a:cxnLst/>
            <a:rect r="r" b="b" t="t" l="l"/>
            <a:pathLst>
              <a:path h="9802432" w="12427806">
                <a:moveTo>
                  <a:pt x="0" y="0"/>
                </a:moveTo>
                <a:lnTo>
                  <a:pt x="12427806" y="0"/>
                </a:lnTo>
                <a:lnTo>
                  <a:pt x="12427806" y="9802432"/>
                </a:lnTo>
                <a:lnTo>
                  <a:pt x="0" y="9802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0402" y="4295767"/>
            <a:ext cx="5125526" cy="3254709"/>
          </a:xfrm>
          <a:custGeom>
            <a:avLst/>
            <a:gdLst/>
            <a:ahLst/>
            <a:cxnLst/>
            <a:rect r="r" b="b" t="t" l="l"/>
            <a:pathLst>
              <a:path h="3254709" w="5125526">
                <a:moveTo>
                  <a:pt x="0" y="0"/>
                </a:moveTo>
                <a:lnTo>
                  <a:pt x="5125525" y="0"/>
                </a:lnTo>
                <a:lnTo>
                  <a:pt x="5125525" y="3254709"/>
                </a:lnTo>
                <a:lnTo>
                  <a:pt x="0" y="3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3429" y="265523"/>
            <a:ext cx="5101949" cy="7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b="true" sz="5000" spc="-12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시스템아키텍쳐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809" y="3746040"/>
            <a:ext cx="4940710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Supabase 실시간채팅 아키텍쳐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513" y="2267834"/>
            <a:ext cx="3762760" cy="2983189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72013" y="0"/>
                  </a:moveTo>
                  <a:lnTo>
                    <a:pt x="549245" y="0"/>
                  </a:lnTo>
                  <a:cubicBezTo>
                    <a:pt x="589017" y="0"/>
                    <a:pt x="621258" y="32241"/>
                    <a:pt x="621258" y="72013"/>
                  </a:cubicBezTo>
                  <a:lnTo>
                    <a:pt x="621258" y="420532"/>
                  </a:lnTo>
                  <a:cubicBezTo>
                    <a:pt x="621258" y="439631"/>
                    <a:pt x="613671" y="457948"/>
                    <a:pt x="600166" y="471453"/>
                  </a:cubicBezTo>
                  <a:cubicBezTo>
                    <a:pt x="586661" y="484958"/>
                    <a:pt x="568344" y="492545"/>
                    <a:pt x="549245" y="492545"/>
                  </a:cubicBezTo>
                  <a:lnTo>
                    <a:pt x="72013" y="492545"/>
                  </a:lnTo>
                  <a:cubicBezTo>
                    <a:pt x="52914" y="492545"/>
                    <a:pt x="34597" y="484958"/>
                    <a:pt x="21092" y="471453"/>
                  </a:cubicBezTo>
                  <a:cubicBezTo>
                    <a:pt x="7587" y="457948"/>
                    <a:pt x="0" y="439631"/>
                    <a:pt x="0" y="420532"/>
                  </a:cubicBezTo>
                  <a:lnTo>
                    <a:pt x="0" y="72013"/>
                  </a:lnTo>
                  <a:cubicBezTo>
                    <a:pt x="0" y="52914"/>
                    <a:pt x="7587" y="34597"/>
                    <a:pt x="21092" y="21092"/>
                  </a:cubicBezTo>
                  <a:cubicBezTo>
                    <a:pt x="34597" y="7587"/>
                    <a:pt x="52914" y="0"/>
                    <a:pt x="72013" y="0"/>
                  </a:cubicBezTo>
                  <a:close/>
                </a:path>
              </a:pathLst>
            </a:custGeom>
            <a:blipFill>
              <a:blip r:embed="rId2"/>
              <a:stretch>
                <a:fillRect l="-337" t="0" r="-337" b="0"/>
              </a:stretch>
            </a:blipFill>
          </p:spPr>
        </p:sp>
      </p:grpSp>
      <p:sp>
        <p:nvSpPr>
          <p:cNvPr name="Freeform 4" id="4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07" t="-76" r="-13307" b="-5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7513" y="5894579"/>
            <a:ext cx="3725885" cy="2495723"/>
            <a:chOff x="0" y="0"/>
            <a:chExt cx="1141571" cy="764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1571" cy="764663"/>
            </a:xfrm>
            <a:custGeom>
              <a:avLst/>
              <a:gdLst/>
              <a:ahLst/>
              <a:cxnLst/>
              <a:rect r="r" b="b" t="t" l="l"/>
              <a:pathLst>
                <a:path h="764663" w="1141571">
                  <a:moveTo>
                    <a:pt x="72726" y="0"/>
                  </a:moveTo>
                  <a:lnTo>
                    <a:pt x="1068846" y="0"/>
                  </a:lnTo>
                  <a:cubicBezTo>
                    <a:pt x="1088134" y="0"/>
                    <a:pt x="1106632" y="7662"/>
                    <a:pt x="1120271" y="21301"/>
                  </a:cubicBezTo>
                  <a:cubicBezTo>
                    <a:pt x="1133909" y="34940"/>
                    <a:pt x="1141571" y="53438"/>
                    <a:pt x="1141571" y="72726"/>
                  </a:cubicBezTo>
                  <a:lnTo>
                    <a:pt x="1141571" y="691937"/>
                  </a:lnTo>
                  <a:cubicBezTo>
                    <a:pt x="1141571" y="732103"/>
                    <a:pt x="1109011" y="764663"/>
                    <a:pt x="1068846" y="764663"/>
                  </a:cubicBezTo>
                  <a:lnTo>
                    <a:pt x="72726" y="764663"/>
                  </a:lnTo>
                  <a:cubicBezTo>
                    <a:pt x="32560" y="764663"/>
                    <a:pt x="0" y="732103"/>
                    <a:pt x="0" y="691937"/>
                  </a:cubicBezTo>
                  <a:lnTo>
                    <a:pt x="0" y="72726"/>
                  </a:lnTo>
                  <a:cubicBezTo>
                    <a:pt x="0" y="53438"/>
                    <a:pt x="7662" y="34940"/>
                    <a:pt x="21301" y="21301"/>
                  </a:cubicBezTo>
                  <a:cubicBezTo>
                    <a:pt x="34940" y="7662"/>
                    <a:pt x="53438" y="0"/>
                    <a:pt x="72726" y="0"/>
                  </a:cubicBezTo>
                  <a:close/>
                </a:path>
              </a:pathLst>
            </a:custGeom>
            <a:blipFill>
              <a:blip r:embed="rId7"/>
              <a:stretch>
                <a:fillRect l="-174" t="0" r="-17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810820" y="277441"/>
            <a:ext cx="10312630" cy="9757944"/>
          </a:xfrm>
          <a:custGeom>
            <a:avLst/>
            <a:gdLst/>
            <a:ahLst/>
            <a:cxnLst/>
            <a:rect r="r" b="b" t="t" l="l"/>
            <a:pathLst>
              <a:path h="9757944" w="10312630">
                <a:moveTo>
                  <a:pt x="0" y="0"/>
                </a:moveTo>
                <a:lnTo>
                  <a:pt x="10312629" y="0"/>
                </a:lnTo>
                <a:lnTo>
                  <a:pt x="10312629" y="9757944"/>
                </a:lnTo>
                <a:lnTo>
                  <a:pt x="0" y="9757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84884" y="2849552"/>
            <a:ext cx="4125936" cy="1749266"/>
            <a:chOff x="0" y="0"/>
            <a:chExt cx="5501248" cy="23323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501248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b="true" sz="24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Eyes YOLO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80084"/>
              <a:ext cx="5501248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안구질환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10클래스 내 30종 </a:t>
              </a:r>
            </a:p>
            <a:p>
              <a:pPr algn="ctr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심각도 유/무증상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42839" y="6458308"/>
            <a:ext cx="4010025" cy="1330166"/>
            <a:chOff x="0" y="0"/>
            <a:chExt cx="5346700" cy="17735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3467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b="true" sz="24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Skins YOLO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80084"/>
              <a:ext cx="5346700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피부질환 6클래스 내 13종</a:t>
              </a:r>
            </a:p>
            <a:p>
              <a:pPr algn="ctr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심각도 유/무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3429" y="296491"/>
            <a:ext cx="6619436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spc="-137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</a:t>
            </a:r>
          </a:p>
          <a:p>
            <a:pPr algn="ctr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(YOLO,</a:t>
            </a:r>
            <a:r>
              <a:rPr lang="en-US" b="true" sz="3000" spc="-7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LLM-RAG)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3429" y="275048"/>
            <a:ext cx="572855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소개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6252" y="2633662"/>
            <a:ext cx="14407670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3"/>
              </a:lnSpc>
            </a:pPr>
            <a:r>
              <a:rPr lang="en-US" sz="4010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Fetpal(펫팔)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Family + Vet + Pet + Pal</a:t>
            </a:r>
          </a:p>
          <a:p>
            <a:pPr algn="l">
              <a:lnSpc>
                <a:spcPts val="3850"/>
              </a:lnSpc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가족과 반려동물을 AI가 친구처럼 돕는다 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YOLO, OpenCV, LLM-RAG 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💝 프로젝트 미션 </a:t>
            </a:r>
          </a:p>
          <a:p>
            <a:pPr algn="l">
              <a:lnSpc>
                <a:spcPts val="3850"/>
              </a:lnSpc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"내 선택으로 내게 온 사랑스러운 반려동물💝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b="true" sz="3208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반려동물 1500만 시대,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Fetpal이 함께 지켜드립니다."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043400" y="3630296"/>
            <a:ext cx="4638608" cy="4142795"/>
            <a:chOff x="0" y="0"/>
            <a:chExt cx="744275" cy="664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4275" cy="664720"/>
            </a:xfrm>
            <a:custGeom>
              <a:avLst/>
              <a:gdLst/>
              <a:ahLst/>
              <a:cxnLst/>
              <a:rect r="r" b="b" t="t" l="l"/>
              <a:pathLst>
                <a:path h="664720" w="744275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6"/>
              <a:stretch>
                <a:fillRect l="-22525" t="31" r="-24690" b="-9852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58" y="1676457"/>
            <a:ext cx="17982084" cy="6983709"/>
          </a:xfrm>
          <a:custGeom>
            <a:avLst/>
            <a:gdLst/>
            <a:ahLst/>
            <a:cxnLst/>
            <a:rect r="r" b="b" t="t" l="l"/>
            <a:pathLst>
              <a:path h="6983709" w="17982084">
                <a:moveTo>
                  <a:pt x="0" y="0"/>
                </a:moveTo>
                <a:lnTo>
                  <a:pt x="17982084" y="0"/>
                </a:lnTo>
                <a:lnTo>
                  <a:pt x="17982084" y="6983709"/>
                </a:lnTo>
                <a:lnTo>
                  <a:pt x="0" y="6983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265523"/>
            <a:ext cx="762796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b="true" sz="5500" spc="-137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RAG-데이터파이프라인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8489" y="501999"/>
            <a:ext cx="4998039" cy="9621989"/>
          </a:xfrm>
          <a:custGeom>
            <a:avLst/>
            <a:gdLst/>
            <a:ahLst/>
            <a:cxnLst/>
            <a:rect r="r" b="b" t="t" l="l"/>
            <a:pathLst>
              <a:path h="9621989" w="4998039">
                <a:moveTo>
                  <a:pt x="0" y="0"/>
                </a:moveTo>
                <a:lnTo>
                  <a:pt x="4998039" y="0"/>
                </a:lnTo>
                <a:lnTo>
                  <a:pt x="4998039" y="9621989"/>
                </a:lnTo>
                <a:lnTo>
                  <a:pt x="0" y="9621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6" r="-9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0821" y="501999"/>
            <a:ext cx="9796853" cy="9621989"/>
          </a:xfrm>
          <a:custGeom>
            <a:avLst/>
            <a:gdLst/>
            <a:ahLst/>
            <a:cxnLst/>
            <a:rect r="r" b="b" t="t" l="l"/>
            <a:pathLst>
              <a:path h="9621989" w="9796853">
                <a:moveTo>
                  <a:pt x="0" y="0"/>
                </a:moveTo>
                <a:lnTo>
                  <a:pt x="9796854" y="0"/>
                </a:lnTo>
                <a:lnTo>
                  <a:pt x="9796854" y="9621989"/>
                </a:lnTo>
                <a:lnTo>
                  <a:pt x="0" y="962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1" r="0" b="-8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306016"/>
            <a:ext cx="1917255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b="true" sz="6500" spc="-16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ERD</a:t>
            </a:r>
          </a:p>
        </p:txBody>
      </p:sp>
      <p:sp>
        <p:nvSpPr>
          <p:cNvPr name="Freeform 6" id="6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6252" y="1767298"/>
            <a:ext cx="5527228" cy="6957602"/>
            <a:chOff x="0" y="0"/>
            <a:chExt cx="391286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286" cy="492545"/>
            </a:xfrm>
            <a:custGeom>
              <a:avLst/>
              <a:gdLst/>
              <a:ahLst/>
              <a:cxnLst/>
              <a:rect r="r" b="b" t="t" l="l"/>
              <a:pathLst>
                <a:path h="492545" w="391286">
                  <a:moveTo>
                    <a:pt x="49024" y="0"/>
                  </a:moveTo>
                  <a:lnTo>
                    <a:pt x="342261" y="0"/>
                  </a:lnTo>
                  <a:cubicBezTo>
                    <a:pt x="369337" y="0"/>
                    <a:pt x="391286" y="21949"/>
                    <a:pt x="391286" y="49024"/>
                  </a:cubicBezTo>
                  <a:lnTo>
                    <a:pt x="391286" y="443521"/>
                  </a:lnTo>
                  <a:cubicBezTo>
                    <a:pt x="391286" y="470596"/>
                    <a:pt x="369337" y="492545"/>
                    <a:pt x="342261" y="492545"/>
                  </a:cubicBezTo>
                  <a:lnTo>
                    <a:pt x="49024" y="492545"/>
                  </a:lnTo>
                  <a:cubicBezTo>
                    <a:pt x="21949" y="492545"/>
                    <a:pt x="0" y="470596"/>
                    <a:pt x="0" y="443521"/>
                  </a:cubicBezTo>
                  <a:lnTo>
                    <a:pt x="0" y="49024"/>
                  </a:lnTo>
                  <a:cubicBezTo>
                    <a:pt x="0" y="21949"/>
                    <a:pt x="21949" y="0"/>
                    <a:pt x="49024" y="0"/>
                  </a:cubicBezTo>
                  <a:close/>
                </a:path>
              </a:pathLst>
            </a:custGeom>
            <a:blipFill>
              <a:blip r:embed="rId2"/>
              <a:stretch>
                <a:fillRect l="-12939" t="0" r="-12939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07" t="-76" r="-13307" b="-5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63868" y="1767298"/>
            <a:ext cx="11569912" cy="2459236"/>
            <a:chOff x="0" y="0"/>
            <a:chExt cx="3047220" cy="647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63868" y="4351646"/>
            <a:ext cx="11569912" cy="2459236"/>
            <a:chOff x="0" y="0"/>
            <a:chExt cx="3047220" cy="647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33429" y="275048"/>
            <a:ext cx="572855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문제인식 - 상황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03480" y="809915"/>
            <a:ext cx="1132301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🚨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이런 상황, 겪어보셨나요?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97285" y="1757773"/>
            <a:ext cx="10936495" cy="17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😰상황1</a:t>
            </a:r>
          </a:p>
          <a:p>
            <a:pPr algn="l">
              <a:lnSpc>
                <a:spcPts val="36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“새벽 2시,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강아지 눈이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갑자기 빨개졌어요.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응급실/24시간 동물병원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차로 30분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.. 곧 있으면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출근..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지금 당장 가야 할까요?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사람 #눈약 써도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될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까요? ㅠㅠ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97285" y="4365036"/>
            <a:ext cx="10936495" cy="17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😟상황2</a:t>
            </a:r>
          </a:p>
          <a:p>
            <a:pPr algn="l">
              <a:lnSpc>
                <a:spcPts val="36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"피부에 빨갛게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#발진이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생겼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는데, 병원 가기엔 애매하고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그냥 두자니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자꾸 핥고 긁어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서 걱정이에요.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사람 #연고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를 발라도 될까요?"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463868" y="7001382"/>
            <a:ext cx="11569912" cy="2459236"/>
            <a:chOff x="0" y="0"/>
            <a:chExt cx="3047220" cy="6477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097285" y="6972300"/>
            <a:ext cx="10936495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😅상황3 :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취업으로 타지에서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처음 반려동물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키우는데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하루에 몇 번 밥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줘야하는지,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언제 #산책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시켜야 하는지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잘 모르겠어요. 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3429" y="275048"/>
            <a:ext cx="62791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문제인식 - 데이터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64983" y="2119723"/>
            <a:ext cx="10294317" cy="696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💰 의료비 부담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반려동물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의료비 평균 연 150만 원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중증 질환 시 500만 원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이상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(2024 KB경영연구소)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🏥 의료 </a:t>
            </a:r>
            <a:r>
              <a:rPr lang="en-US" b="true" sz="3999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접근성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한계 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24시 동물병원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전국 200개 미만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, 전체 동물병원의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3%에 불과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❓ </a:t>
            </a:r>
            <a:r>
              <a:rPr lang="en-US" b="true" sz="3999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정보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부족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반려동물 보호자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72%가 "건강 이상 징후 판단 어려움"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호소 (2024 반려동물 보고서)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⏰ 골든타임 놓침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응급 질환의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38%가 초기 대응 지연으로 악화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(대한수의사회)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초보 보호자 증가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전체 보호자 중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45%가 1년 미만 경험자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(2024 농림축산식품부)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일상 케어 어려움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초보 보호자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83%가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"기본 케어 방법(급식, 산책, 훈련)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정보 부족" 토로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(비마이펫)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66750" y="2802613"/>
            <a:ext cx="5905223" cy="4681774"/>
            <a:chOff x="0" y="0"/>
            <a:chExt cx="621258" cy="4925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45886" y="0"/>
                  </a:moveTo>
                  <a:lnTo>
                    <a:pt x="575372" y="0"/>
                  </a:lnTo>
                  <a:cubicBezTo>
                    <a:pt x="587542" y="0"/>
                    <a:pt x="599213" y="4834"/>
                    <a:pt x="607818" y="13440"/>
                  </a:cubicBezTo>
                  <a:cubicBezTo>
                    <a:pt x="616423" y="22045"/>
                    <a:pt x="621258" y="33716"/>
                    <a:pt x="621258" y="45886"/>
                  </a:cubicBezTo>
                  <a:lnTo>
                    <a:pt x="621258" y="446659"/>
                  </a:lnTo>
                  <a:cubicBezTo>
                    <a:pt x="621258" y="458829"/>
                    <a:pt x="616423" y="470500"/>
                    <a:pt x="607818" y="479105"/>
                  </a:cubicBezTo>
                  <a:cubicBezTo>
                    <a:pt x="599213" y="487711"/>
                    <a:pt x="587542" y="492545"/>
                    <a:pt x="575372" y="492545"/>
                  </a:cubicBezTo>
                  <a:lnTo>
                    <a:pt x="45886" y="492545"/>
                  </a:lnTo>
                  <a:cubicBezTo>
                    <a:pt x="33716" y="492545"/>
                    <a:pt x="22045" y="487711"/>
                    <a:pt x="13440" y="479105"/>
                  </a:cubicBezTo>
                  <a:cubicBezTo>
                    <a:pt x="4834" y="470500"/>
                    <a:pt x="0" y="458829"/>
                    <a:pt x="0" y="446659"/>
                  </a:cubicBezTo>
                  <a:lnTo>
                    <a:pt x="0" y="45886"/>
                  </a:lnTo>
                  <a:cubicBezTo>
                    <a:pt x="0" y="33716"/>
                    <a:pt x="4834" y="22045"/>
                    <a:pt x="13440" y="13440"/>
                  </a:cubicBezTo>
                  <a:cubicBezTo>
                    <a:pt x="22045" y="4834"/>
                    <a:pt x="33716" y="0"/>
                    <a:pt x="45886" y="0"/>
                  </a:cubicBezTo>
                  <a:close/>
                </a:path>
              </a:pathLst>
            </a:custGeom>
            <a:blipFill>
              <a:blip r:embed="rId6"/>
              <a:stretch>
                <a:fillRect l="-337" t="0" r="-33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1224373"/>
            <a:ext cx="462917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한눈에 보는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현황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81548" y="1519648"/>
            <a:ext cx="251380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(2024 데이터기준)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3010" y="133350"/>
            <a:ext cx="5733262" cy="9852965"/>
            <a:chOff x="0" y="0"/>
            <a:chExt cx="391286" cy="672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286" cy="672448"/>
            </a:xfrm>
            <a:custGeom>
              <a:avLst/>
              <a:gdLst/>
              <a:ahLst/>
              <a:cxnLst/>
              <a:rect r="r" b="b" t="t" l="l"/>
              <a:pathLst>
                <a:path h="672448" w="391286">
                  <a:moveTo>
                    <a:pt x="47262" y="0"/>
                  </a:moveTo>
                  <a:lnTo>
                    <a:pt x="344023" y="0"/>
                  </a:lnTo>
                  <a:cubicBezTo>
                    <a:pt x="370126" y="0"/>
                    <a:pt x="391286" y="21160"/>
                    <a:pt x="391286" y="47262"/>
                  </a:cubicBezTo>
                  <a:lnTo>
                    <a:pt x="391286" y="625186"/>
                  </a:lnTo>
                  <a:cubicBezTo>
                    <a:pt x="391286" y="651288"/>
                    <a:pt x="370126" y="672448"/>
                    <a:pt x="344023" y="672448"/>
                  </a:cubicBezTo>
                  <a:lnTo>
                    <a:pt x="47262" y="672448"/>
                  </a:lnTo>
                  <a:cubicBezTo>
                    <a:pt x="21160" y="672448"/>
                    <a:pt x="0" y="651288"/>
                    <a:pt x="0" y="625186"/>
                  </a:cubicBezTo>
                  <a:lnTo>
                    <a:pt x="0" y="47262"/>
                  </a:lnTo>
                  <a:cubicBezTo>
                    <a:pt x="0" y="21160"/>
                    <a:pt x="21160" y="0"/>
                    <a:pt x="47262" y="0"/>
                  </a:cubicBezTo>
                  <a:close/>
                </a:path>
              </a:pathLst>
            </a:custGeom>
            <a:blipFill>
              <a:blip r:embed="rId2"/>
              <a:stretch>
                <a:fillRect l="-2630" t="0" r="-2630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8492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07" t="-76" r="-13307" b="-50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499" y="1351914"/>
            <a:ext cx="11323017" cy="318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 기반 반려동물 케어 플랫폼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  <a:p>
            <a:pPr algn="l" marL="863600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AI어시스던트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YOLO, OpenCV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반려동물의 피부/안구 유사 질병 감지 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대처방법 제시 &amp;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 참고된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출처 유사도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 제공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- 동물병원 찾기 + 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24시 응급실 자동 감지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3499" y="4350060"/>
            <a:ext cx="11948352" cy="281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0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커뮤니티 &amp; 라운지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#해시태그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(#산책, #댕청이 #발진 #연고 등) 를 활용한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유저들간 정보 공유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#인기 주제, #추천 주제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를 기반으로 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실시간 대화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글로벌 라운지 ( 플랫폼 접속 유저 모두의 소통 라운지 )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카테고리별 커뮤니티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3499" y="7159936"/>
            <a:ext cx="11790610" cy="198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0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커스터마이징 플래너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반려동물 프로필 기반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백신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일정 자동 생성 및 연동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#해시태그 활용 가이드 활용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단일 일정, 연속 일정 관리, 비용 지출 관리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275048"/>
            <a:ext cx="62791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개요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492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4697" y="3433404"/>
            <a:ext cx="5327373" cy="5327373"/>
          </a:xfrm>
          <a:custGeom>
            <a:avLst/>
            <a:gdLst/>
            <a:ahLst/>
            <a:cxnLst/>
            <a:rect r="r" b="b" t="t" l="l"/>
            <a:pathLst>
              <a:path h="5327373" w="5327373">
                <a:moveTo>
                  <a:pt x="0" y="0"/>
                </a:moveTo>
                <a:lnTo>
                  <a:pt x="5327373" y="0"/>
                </a:lnTo>
                <a:lnTo>
                  <a:pt x="5327373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03694" y="3433404"/>
            <a:ext cx="5327373" cy="5327373"/>
          </a:xfrm>
          <a:custGeom>
            <a:avLst/>
            <a:gdLst/>
            <a:ahLst/>
            <a:cxnLst/>
            <a:rect r="r" b="b" t="t" l="l"/>
            <a:pathLst>
              <a:path h="5327373" w="5327373">
                <a:moveTo>
                  <a:pt x="0" y="0"/>
                </a:moveTo>
                <a:lnTo>
                  <a:pt x="5327373" y="0"/>
                </a:lnTo>
                <a:lnTo>
                  <a:pt x="5327373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17296" y="2740955"/>
            <a:ext cx="569849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8" tooltip="https://www.youtube.com/watch?v=X8i-kZJ4lzc&amp;t=4s"/>
              </a:rPr>
              <a:t>AI어시스던트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9" tooltip="https://www.youtube.com/watch?v=X8i-kZJ4lzc&amp;t=4s"/>
              </a:rPr>
              <a:t> 시연링크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0" tooltip="https://www.youtube.com/watch?v=X8i-kZJ4lzc&amp;t=4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0505" y="2749422"/>
            <a:ext cx="496056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1" tooltip="https://youtu.be/TvTK6oGFl6Y"/>
              </a:rPr>
              <a:t>렌딩페이지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2" tooltip="https://youtu.be/TvTK6oGFl6Y"/>
              </a:rPr>
              <a:t>시연링크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3429" y="275048"/>
            <a:ext cx="835103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개요 - 시연영상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0" r="-1920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1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8299" r="0" b="-829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2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DAG2Am7mlYs</dc:identifier>
  <dcterms:modified xsi:type="dcterms:W3CDTF">2011-08-01T06:04:30Z</dcterms:modified>
  <cp:revision>1</cp:revision>
  <dc:title>251121(금)_최종대비</dc:title>
</cp:coreProperties>
</file>